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77" r:id="rId4"/>
    <p:sldId id="279" r:id="rId5"/>
    <p:sldId id="278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6785B2-83FC-4523-BA16-4F7BCDC5481C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FB383130-F0AB-43F4-BC9E-D129F6ABA450}">
      <dgm:prSet phldrT="[Text]"/>
      <dgm:spPr>
        <a:noFill/>
        <a:ln w="19050"/>
      </dgm:spPr>
      <dgm:t>
        <a:bodyPr/>
        <a:lstStyle/>
        <a:p>
          <a:r>
            <a:rPr lang="en-GB" b="1" dirty="0"/>
            <a:t>Research</a:t>
          </a:r>
        </a:p>
      </dgm:t>
    </dgm:pt>
    <dgm:pt modelId="{028429DA-781B-492A-9C60-988FC60DFACD}" type="parTrans" cxnId="{58811C32-C7E0-46E1-9293-062075C121E1}">
      <dgm:prSet/>
      <dgm:spPr/>
      <dgm:t>
        <a:bodyPr/>
        <a:lstStyle/>
        <a:p>
          <a:endParaRPr lang="en-GB" b="1"/>
        </a:p>
      </dgm:t>
    </dgm:pt>
    <dgm:pt modelId="{4E981148-F8C6-4369-83DD-7DD3BBB22030}" type="sibTrans" cxnId="{58811C32-C7E0-46E1-9293-062075C121E1}">
      <dgm:prSet/>
      <dgm:spPr/>
      <dgm:t>
        <a:bodyPr/>
        <a:lstStyle/>
        <a:p>
          <a:endParaRPr lang="en-GB" b="1"/>
        </a:p>
      </dgm:t>
    </dgm:pt>
    <dgm:pt modelId="{5B915340-E98A-46B7-B2C2-6742DDFECE40}">
      <dgm:prSet phldrT="[Text]"/>
      <dgm:spPr>
        <a:noFill/>
        <a:ln w="19050"/>
      </dgm:spPr>
      <dgm:t>
        <a:bodyPr/>
        <a:lstStyle/>
        <a:p>
          <a:r>
            <a:rPr lang="en-GB" b="1" dirty="0"/>
            <a:t>Teaching</a:t>
          </a:r>
        </a:p>
      </dgm:t>
    </dgm:pt>
    <dgm:pt modelId="{33413B88-07A2-4C9F-BAA0-5930C613CBA9}" type="parTrans" cxnId="{CEDADA53-B525-47D9-8703-1503567025AE}">
      <dgm:prSet/>
      <dgm:spPr/>
      <dgm:t>
        <a:bodyPr/>
        <a:lstStyle/>
        <a:p>
          <a:endParaRPr lang="en-GB" b="1"/>
        </a:p>
      </dgm:t>
    </dgm:pt>
    <dgm:pt modelId="{CF1A8964-1DE3-439A-99EA-D0B00AD1A199}" type="sibTrans" cxnId="{CEDADA53-B525-47D9-8703-1503567025AE}">
      <dgm:prSet/>
      <dgm:spPr/>
      <dgm:t>
        <a:bodyPr/>
        <a:lstStyle/>
        <a:p>
          <a:endParaRPr lang="en-GB" b="1"/>
        </a:p>
      </dgm:t>
    </dgm:pt>
    <dgm:pt modelId="{C5B90263-ABB0-4E46-834D-B1A898250C81}">
      <dgm:prSet phldrT="[Text]"/>
      <dgm:spPr>
        <a:noFill/>
        <a:ln w="19050"/>
      </dgm:spPr>
      <dgm:t>
        <a:bodyPr/>
        <a:lstStyle/>
        <a:p>
          <a:r>
            <a:rPr lang="en-GB" b="1" dirty="0"/>
            <a:t>Service/Engagement</a:t>
          </a:r>
        </a:p>
      </dgm:t>
    </dgm:pt>
    <dgm:pt modelId="{DF019657-A525-46D6-9E96-E44B8311A462}" type="parTrans" cxnId="{A63228C5-15AC-485D-9EEC-AD40A88289A0}">
      <dgm:prSet/>
      <dgm:spPr/>
      <dgm:t>
        <a:bodyPr/>
        <a:lstStyle/>
        <a:p>
          <a:endParaRPr lang="en-GB" b="1"/>
        </a:p>
      </dgm:t>
    </dgm:pt>
    <dgm:pt modelId="{F3AD6AB4-EC28-4978-B0BE-B5D04CBA995D}" type="sibTrans" cxnId="{A63228C5-15AC-485D-9EEC-AD40A88289A0}">
      <dgm:prSet/>
      <dgm:spPr/>
      <dgm:t>
        <a:bodyPr/>
        <a:lstStyle/>
        <a:p>
          <a:endParaRPr lang="en-GB" b="1"/>
        </a:p>
      </dgm:t>
    </dgm:pt>
    <dgm:pt modelId="{AF24F5BF-5A70-457F-9E53-C9A345F2D78E}">
      <dgm:prSet phldrT="[Text]"/>
      <dgm:spPr>
        <a:noFill/>
        <a:ln w="19050"/>
      </dgm:spPr>
      <dgm:t>
        <a:bodyPr/>
        <a:lstStyle/>
        <a:p>
          <a:r>
            <a:rPr lang="en-GB" b="1" dirty="0"/>
            <a:t>Knowledge exchange</a:t>
          </a:r>
        </a:p>
      </dgm:t>
    </dgm:pt>
    <dgm:pt modelId="{33D08FFE-46C2-4AC8-83CF-6F16A3696204}" type="parTrans" cxnId="{345D1DBA-CB1A-404A-8592-E0539F65C313}">
      <dgm:prSet/>
      <dgm:spPr/>
      <dgm:t>
        <a:bodyPr/>
        <a:lstStyle/>
        <a:p>
          <a:endParaRPr lang="en-GB" b="1"/>
        </a:p>
      </dgm:t>
    </dgm:pt>
    <dgm:pt modelId="{7BCDADCA-7CEB-4261-A272-E8289A32AB94}" type="sibTrans" cxnId="{345D1DBA-CB1A-404A-8592-E0539F65C313}">
      <dgm:prSet/>
      <dgm:spPr/>
      <dgm:t>
        <a:bodyPr/>
        <a:lstStyle/>
        <a:p>
          <a:endParaRPr lang="en-GB" b="1"/>
        </a:p>
      </dgm:t>
    </dgm:pt>
    <dgm:pt modelId="{0AF04315-C2E1-4FD4-860D-8002869F434D}" type="pres">
      <dgm:prSet presAssocID="{606785B2-83FC-4523-BA16-4F7BCDC5481C}" presName="compositeShape" presStyleCnt="0">
        <dgm:presLayoutVars>
          <dgm:chMax val="7"/>
          <dgm:dir/>
          <dgm:resizeHandles val="exact"/>
        </dgm:presLayoutVars>
      </dgm:prSet>
      <dgm:spPr/>
    </dgm:pt>
    <dgm:pt modelId="{5794A3FD-B309-431F-B969-21ACF7DA32FF}" type="pres">
      <dgm:prSet presAssocID="{FB383130-F0AB-43F4-BC9E-D129F6ABA450}" presName="circ1" presStyleLbl="vennNode1" presStyleIdx="0" presStyleCnt="4"/>
      <dgm:spPr/>
    </dgm:pt>
    <dgm:pt modelId="{CE2024F5-1FEA-4E20-8D99-B55377AFD85B}" type="pres">
      <dgm:prSet presAssocID="{FB383130-F0AB-43F4-BC9E-D129F6ABA45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DB965325-6F8F-48E5-B76C-140908DE5953}" type="pres">
      <dgm:prSet presAssocID="{5B915340-E98A-46B7-B2C2-6742DDFECE40}" presName="circ2" presStyleLbl="vennNode1" presStyleIdx="1" presStyleCnt="4"/>
      <dgm:spPr/>
    </dgm:pt>
    <dgm:pt modelId="{86556B96-27BF-458C-93E9-7DD81CBBBF21}" type="pres">
      <dgm:prSet presAssocID="{5B915340-E98A-46B7-B2C2-6742DDFECE4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47D080C-986C-4BD8-8832-9ADE793A0482}" type="pres">
      <dgm:prSet presAssocID="{C5B90263-ABB0-4E46-834D-B1A898250C81}" presName="circ3" presStyleLbl="vennNode1" presStyleIdx="2" presStyleCnt="4"/>
      <dgm:spPr/>
    </dgm:pt>
    <dgm:pt modelId="{A0E38446-B182-4AA7-88E7-84CBFFEE8481}" type="pres">
      <dgm:prSet presAssocID="{C5B90263-ABB0-4E46-834D-B1A898250C8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812AD606-369B-4AEE-A489-95EC2F8A6C56}" type="pres">
      <dgm:prSet presAssocID="{AF24F5BF-5A70-457F-9E53-C9A345F2D78E}" presName="circ4" presStyleLbl="vennNode1" presStyleIdx="3" presStyleCnt="4"/>
      <dgm:spPr/>
    </dgm:pt>
    <dgm:pt modelId="{1321B576-4CCA-42A2-A370-CE344C05E614}" type="pres">
      <dgm:prSet presAssocID="{AF24F5BF-5A70-457F-9E53-C9A345F2D78E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BE50FD05-40B0-4929-947D-5999BE32BABE}" type="presOf" srcId="{606785B2-83FC-4523-BA16-4F7BCDC5481C}" destId="{0AF04315-C2E1-4FD4-860D-8002869F434D}" srcOrd="0" destOrd="0" presId="urn:microsoft.com/office/officeart/2005/8/layout/venn1"/>
    <dgm:cxn modelId="{5B6D060C-9250-4A61-BE2F-7DB979E73FC2}" type="presOf" srcId="{AF24F5BF-5A70-457F-9E53-C9A345F2D78E}" destId="{1321B576-4CCA-42A2-A370-CE344C05E614}" srcOrd="1" destOrd="0" presId="urn:microsoft.com/office/officeart/2005/8/layout/venn1"/>
    <dgm:cxn modelId="{FBC5DA24-1F70-43F5-A75D-4A128C592FAB}" type="presOf" srcId="{C5B90263-ABB0-4E46-834D-B1A898250C81}" destId="{747D080C-986C-4BD8-8832-9ADE793A0482}" srcOrd="0" destOrd="0" presId="urn:microsoft.com/office/officeart/2005/8/layout/venn1"/>
    <dgm:cxn modelId="{1FD0B331-E41F-4BE4-AC5F-ADFF9E93B2FC}" type="presOf" srcId="{C5B90263-ABB0-4E46-834D-B1A898250C81}" destId="{A0E38446-B182-4AA7-88E7-84CBFFEE8481}" srcOrd="1" destOrd="0" presId="urn:microsoft.com/office/officeart/2005/8/layout/venn1"/>
    <dgm:cxn modelId="{58811C32-C7E0-46E1-9293-062075C121E1}" srcId="{606785B2-83FC-4523-BA16-4F7BCDC5481C}" destId="{FB383130-F0AB-43F4-BC9E-D129F6ABA450}" srcOrd="0" destOrd="0" parTransId="{028429DA-781B-492A-9C60-988FC60DFACD}" sibTransId="{4E981148-F8C6-4369-83DD-7DD3BBB22030}"/>
    <dgm:cxn modelId="{DD16B973-B426-4653-A01E-5726CE7BFBD4}" type="presOf" srcId="{FB383130-F0AB-43F4-BC9E-D129F6ABA450}" destId="{CE2024F5-1FEA-4E20-8D99-B55377AFD85B}" srcOrd="1" destOrd="0" presId="urn:microsoft.com/office/officeart/2005/8/layout/venn1"/>
    <dgm:cxn modelId="{CEDADA53-B525-47D9-8703-1503567025AE}" srcId="{606785B2-83FC-4523-BA16-4F7BCDC5481C}" destId="{5B915340-E98A-46B7-B2C2-6742DDFECE40}" srcOrd="1" destOrd="0" parTransId="{33413B88-07A2-4C9F-BAA0-5930C613CBA9}" sibTransId="{CF1A8964-1DE3-439A-99EA-D0B00AD1A199}"/>
    <dgm:cxn modelId="{B7CD4076-2444-45B9-9379-A3FFFEF43F8F}" type="presOf" srcId="{FB383130-F0AB-43F4-BC9E-D129F6ABA450}" destId="{5794A3FD-B309-431F-B969-21ACF7DA32FF}" srcOrd="0" destOrd="0" presId="urn:microsoft.com/office/officeart/2005/8/layout/venn1"/>
    <dgm:cxn modelId="{B29E549C-2777-4F29-8C44-DCE72EC7F3C6}" type="presOf" srcId="{5B915340-E98A-46B7-B2C2-6742DDFECE40}" destId="{86556B96-27BF-458C-93E9-7DD81CBBBF21}" srcOrd="1" destOrd="0" presId="urn:microsoft.com/office/officeart/2005/8/layout/venn1"/>
    <dgm:cxn modelId="{CB11D4A9-AE45-4168-A29B-45D700F220E6}" type="presOf" srcId="{AF24F5BF-5A70-457F-9E53-C9A345F2D78E}" destId="{812AD606-369B-4AEE-A489-95EC2F8A6C56}" srcOrd="0" destOrd="0" presId="urn:microsoft.com/office/officeart/2005/8/layout/venn1"/>
    <dgm:cxn modelId="{345D1DBA-CB1A-404A-8592-E0539F65C313}" srcId="{606785B2-83FC-4523-BA16-4F7BCDC5481C}" destId="{AF24F5BF-5A70-457F-9E53-C9A345F2D78E}" srcOrd="3" destOrd="0" parTransId="{33D08FFE-46C2-4AC8-83CF-6F16A3696204}" sibTransId="{7BCDADCA-7CEB-4261-A272-E8289A32AB94}"/>
    <dgm:cxn modelId="{A63228C5-15AC-485D-9EEC-AD40A88289A0}" srcId="{606785B2-83FC-4523-BA16-4F7BCDC5481C}" destId="{C5B90263-ABB0-4E46-834D-B1A898250C81}" srcOrd="2" destOrd="0" parTransId="{DF019657-A525-46D6-9E96-E44B8311A462}" sibTransId="{F3AD6AB4-EC28-4978-B0BE-B5D04CBA995D}"/>
    <dgm:cxn modelId="{3AD430D1-5EF4-4FDA-9C30-21AD5C6377E0}" type="presOf" srcId="{5B915340-E98A-46B7-B2C2-6742DDFECE40}" destId="{DB965325-6F8F-48E5-B76C-140908DE5953}" srcOrd="0" destOrd="0" presId="urn:microsoft.com/office/officeart/2005/8/layout/venn1"/>
    <dgm:cxn modelId="{945E499E-72CD-4872-9E3E-F3CC11755B5F}" type="presParOf" srcId="{0AF04315-C2E1-4FD4-860D-8002869F434D}" destId="{5794A3FD-B309-431F-B969-21ACF7DA32FF}" srcOrd="0" destOrd="0" presId="urn:microsoft.com/office/officeart/2005/8/layout/venn1"/>
    <dgm:cxn modelId="{F679F77D-A0DA-48E5-9CA7-05ADFFC6A8AE}" type="presParOf" srcId="{0AF04315-C2E1-4FD4-860D-8002869F434D}" destId="{CE2024F5-1FEA-4E20-8D99-B55377AFD85B}" srcOrd="1" destOrd="0" presId="urn:microsoft.com/office/officeart/2005/8/layout/venn1"/>
    <dgm:cxn modelId="{042DCD70-2BED-4C67-8A3C-A32DF7218D71}" type="presParOf" srcId="{0AF04315-C2E1-4FD4-860D-8002869F434D}" destId="{DB965325-6F8F-48E5-B76C-140908DE5953}" srcOrd="2" destOrd="0" presId="urn:microsoft.com/office/officeart/2005/8/layout/venn1"/>
    <dgm:cxn modelId="{3546F453-E9B5-4316-A4E2-AA3B86925B9A}" type="presParOf" srcId="{0AF04315-C2E1-4FD4-860D-8002869F434D}" destId="{86556B96-27BF-458C-93E9-7DD81CBBBF21}" srcOrd="3" destOrd="0" presId="urn:microsoft.com/office/officeart/2005/8/layout/venn1"/>
    <dgm:cxn modelId="{23B54471-6898-433B-A418-CECF7F8EDAB1}" type="presParOf" srcId="{0AF04315-C2E1-4FD4-860D-8002869F434D}" destId="{747D080C-986C-4BD8-8832-9ADE793A0482}" srcOrd="4" destOrd="0" presId="urn:microsoft.com/office/officeart/2005/8/layout/venn1"/>
    <dgm:cxn modelId="{9EB5F3D3-E79A-484D-8AB2-01F1A7DA6A13}" type="presParOf" srcId="{0AF04315-C2E1-4FD4-860D-8002869F434D}" destId="{A0E38446-B182-4AA7-88E7-84CBFFEE8481}" srcOrd="5" destOrd="0" presId="urn:microsoft.com/office/officeart/2005/8/layout/venn1"/>
    <dgm:cxn modelId="{788A02C0-046A-4E49-B5A2-1F1584268CD1}" type="presParOf" srcId="{0AF04315-C2E1-4FD4-860D-8002869F434D}" destId="{812AD606-369B-4AEE-A489-95EC2F8A6C56}" srcOrd="6" destOrd="0" presId="urn:microsoft.com/office/officeart/2005/8/layout/venn1"/>
    <dgm:cxn modelId="{0E97009E-02B0-425E-875F-43CC8C870966}" type="presParOf" srcId="{0AF04315-C2E1-4FD4-860D-8002869F434D}" destId="{1321B576-4CCA-42A2-A370-CE344C05E614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94A3FD-B309-431F-B969-21ACF7DA32FF}">
      <dsp:nvSpPr>
        <dsp:cNvPr id="0" name=""/>
        <dsp:cNvSpPr/>
      </dsp:nvSpPr>
      <dsp:spPr>
        <a:xfrm>
          <a:off x="2326068" y="51212"/>
          <a:ext cx="2663063" cy="2663063"/>
        </a:xfrm>
        <a:prstGeom prst="ellipse">
          <a:avLst/>
        </a:prstGeom>
        <a:noFill/>
        <a:ln w="1905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Research</a:t>
          </a:r>
        </a:p>
      </dsp:txBody>
      <dsp:txXfrm>
        <a:off x="2633345" y="409702"/>
        <a:ext cx="2048510" cy="845010"/>
      </dsp:txXfrm>
    </dsp:sp>
    <dsp:sp modelId="{DB965325-6F8F-48E5-B76C-140908DE5953}">
      <dsp:nvSpPr>
        <dsp:cNvPr id="0" name=""/>
        <dsp:cNvSpPr/>
      </dsp:nvSpPr>
      <dsp:spPr>
        <a:xfrm>
          <a:off x="3503961" y="1229106"/>
          <a:ext cx="2663063" cy="2663063"/>
        </a:xfrm>
        <a:prstGeom prst="ellipse">
          <a:avLst/>
        </a:prstGeom>
        <a:noFill/>
        <a:ln w="1905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Teaching</a:t>
          </a:r>
        </a:p>
      </dsp:txBody>
      <dsp:txXfrm>
        <a:off x="4937918" y="1536382"/>
        <a:ext cx="1024255" cy="2048510"/>
      </dsp:txXfrm>
    </dsp:sp>
    <dsp:sp modelId="{747D080C-986C-4BD8-8832-9ADE793A0482}">
      <dsp:nvSpPr>
        <dsp:cNvPr id="0" name=""/>
        <dsp:cNvSpPr/>
      </dsp:nvSpPr>
      <dsp:spPr>
        <a:xfrm>
          <a:off x="2326068" y="2406999"/>
          <a:ext cx="2663063" cy="2663063"/>
        </a:xfrm>
        <a:prstGeom prst="ellipse">
          <a:avLst/>
        </a:prstGeom>
        <a:noFill/>
        <a:ln w="1905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Service/Engagement</a:t>
          </a:r>
        </a:p>
      </dsp:txBody>
      <dsp:txXfrm>
        <a:off x="2633345" y="3866562"/>
        <a:ext cx="2048510" cy="845010"/>
      </dsp:txXfrm>
    </dsp:sp>
    <dsp:sp modelId="{812AD606-369B-4AEE-A489-95EC2F8A6C56}">
      <dsp:nvSpPr>
        <dsp:cNvPr id="0" name=""/>
        <dsp:cNvSpPr/>
      </dsp:nvSpPr>
      <dsp:spPr>
        <a:xfrm>
          <a:off x="1148175" y="1229106"/>
          <a:ext cx="2663063" cy="2663063"/>
        </a:xfrm>
        <a:prstGeom prst="ellipse">
          <a:avLst/>
        </a:prstGeom>
        <a:noFill/>
        <a:ln w="1905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Knowledge exchange</a:t>
          </a:r>
        </a:p>
      </dsp:txBody>
      <dsp:txXfrm>
        <a:off x="1353026" y="1536382"/>
        <a:ext cx="1024255" cy="20485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8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05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4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84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7"/>
            <a:ext cx="7315200" cy="4241866"/>
          </a:xfrm>
        </p:spPr>
        <p:txBody>
          <a:bodyPr anchor="t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29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51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92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7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60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83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24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effrey.buckley@tus.i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cd.ie/hr/spr/promotion-progression/" TargetMode="External"/><Relationship Id="rId3" Type="http://schemas.openxmlformats.org/officeDocument/2006/relationships/diagramLayout" Target="../diagrams/layout1.xml"/><Relationship Id="rId7" Type="http://schemas.openxmlformats.org/officeDocument/2006/relationships/hyperlink" Target="https://www.strath.ac.uk/hr/careerpathways/academicprofessionalstaff/academic_promotion/" TargetMode="Externa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hyperlink" Target="https://intra.kth.se/en/anstallning/karriar/karriarstod/karriar-och-kompetensutveckling-kompetensstod/befordringa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6B177-2C04-7E51-78B9-D23D6B1802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Ethical misconduct case studies and competing motivations in the Academy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BB8054-27A2-0C35-048A-11E2EBB838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Jeff Buckley, PhD.</a:t>
            </a:r>
          </a:p>
          <a:p>
            <a:r>
              <a:rPr lang="en-GB" dirty="0">
                <a:hlinkClick r:id="rId2"/>
              </a:rPr>
              <a:t>Jeffrey.buckley@tus.ie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10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5BB9D-D4CC-CB3A-C2B3-F4ED0C4B3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Infamous and contemporary cases of academic misconduct and their consequences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577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9373E92-F88D-4F0A-94DF-393703E7D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29DAA0-ADF6-43FD-9C99-483F722B5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1ACA74-ED9E-ED14-EBFA-47BB7E50F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7"/>
            <a:ext cx="4705801" cy="393814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500" spc="-100" dirty="0"/>
              <a:t>Activity</a:t>
            </a:r>
            <a:br>
              <a:rPr lang="en-US" sz="5500" spc="-100" dirty="0"/>
            </a:br>
            <a:br>
              <a:rPr lang="en-US" sz="5500" spc="-100" dirty="0"/>
            </a:br>
            <a:r>
              <a:rPr lang="en-US" sz="5500" spc="-100" dirty="0"/>
              <a:t>Reading sections of </a:t>
            </a:r>
            <a:r>
              <a:rPr lang="en-US" sz="5500" i="1" spc="-100" dirty="0"/>
              <a:t>Science Fictions</a:t>
            </a:r>
            <a:r>
              <a:rPr lang="en-US" sz="5500" spc="-100" dirty="0"/>
              <a:t> by Stuart Ritchie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32C8C35-BF44-4CFB-9754-81F07C981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35448B-BAA4-A4F1-57FE-5AB90215D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2889" y="864107"/>
            <a:ext cx="3541915" cy="5008791"/>
          </a:xfrm>
        </p:spPr>
        <p:txBody>
          <a:bodyPr>
            <a:normAutofit/>
          </a:bodyPr>
          <a:lstStyle/>
          <a:p>
            <a:r>
              <a:rPr lang="en-GB" dirty="0"/>
              <a:t>How science works (page 17)</a:t>
            </a:r>
          </a:p>
          <a:p>
            <a:r>
              <a:rPr lang="en-GB" dirty="0"/>
              <a:t>The replication crisis (page 27)</a:t>
            </a:r>
          </a:p>
          <a:p>
            <a:r>
              <a:rPr lang="en-GB" dirty="0"/>
              <a:t>Fraud* (page 44)</a:t>
            </a:r>
          </a:p>
          <a:p>
            <a:r>
              <a:rPr lang="en-GB" dirty="0"/>
              <a:t>Bias (page 75)</a:t>
            </a:r>
          </a:p>
          <a:p>
            <a:r>
              <a:rPr lang="en-GB" dirty="0"/>
              <a:t>Negligence (page 112)</a:t>
            </a:r>
          </a:p>
          <a:p>
            <a:r>
              <a:rPr lang="en-GB" dirty="0"/>
              <a:t>Hype (page 132)</a:t>
            </a:r>
          </a:p>
          <a:p>
            <a:r>
              <a:rPr lang="en-GB" dirty="0"/>
              <a:t>Perverse incentives (page 158)</a:t>
            </a:r>
          </a:p>
          <a:p>
            <a:r>
              <a:rPr lang="en-GB" dirty="0"/>
              <a:t>Fixing science (page 179 - 213)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2378F4-7E70-341B-8262-979C102C7D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81"/>
          <a:stretch/>
        </p:blipFill>
        <p:spPr>
          <a:xfrm>
            <a:off x="9439652" y="1955259"/>
            <a:ext cx="2206824" cy="2826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808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08C17-666B-A288-0A1E-7CBD868CC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7846B-6185-B735-98DC-18C82D566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replication crisis (page 27) X</a:t>
            </a:r>
          </a:p>
          <a:p>
            <a:r>
              <a:rPr lang="en-GB" dirty="0"/>
              <a:t>Fraud* (page 44) X</a:t>
            </a:r>
          </a:p>
          <a:p>
            <a:r>
              <a:rPr lang="en-GB" dirty="0"/>
              <a:t>Bias (page 75) X</a:t>
            </a:r>
          </a:p>
          <a:p>
            <a:r>
              <a:rPr lang="en-GB" dirty="0"/>
              <a:t>Negligence (page 112) X</a:t>
            </a:r>
          </a:p>
          <a:p>
            <a:r>
              <a:rPr lang="en-GB" dirty="0"/>
              <a:t>Hype (page 132) X</a:t>
            </a:r>
          </a:p>
          <a:p>
            <a:r>
              <a:rPr lang="en-GB" dirty="0"/>
              <a:t>Perverse incentives (page 158) X</a:t>
            </a:r>
          </a:p>
          <a:p>
            <a:r>
              <a:rPr lang="en-GB" dirty="0"/>
              <a:t>Fixing science (page 179 - 213) X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1576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05887-DED1-DD6C-4022-C526867DBC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03299-7908-B43B-F578-BB3EE6E27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Differing structures and processes for career advancement in higher education internationally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7998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088C8-F1F5-C119-40E7-13AF0A232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9" y="863600"/>
            <a:ext cx="2947482" cy="1558089"/>
          </a:xfrm>
        </p:spPr>
        <p:txBody>
          <a:bodyPr/>
          <a:lstStyle/>
          <a:p>
            <a:r>
              <a:rPr lang="en-GB" dirty="0"/>
              <a:t>Academic promotion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2068969-7852-4898-3652-3C28F779AA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2104581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1EE08DE-2DFC-9DA5-898D-2985FE7F9C8B}"/>
              </a:ext>
            </a:extLst>
          </p:cNvPr>
          <p:cNvSpPr txBox="1"/>
          <p:nvPr/>
        </p:nvSpPr>
        <p:spPr>
          <a:xfrm>
            <a:off x="252919" y="2681926"/>
            <a:ext cx="23336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7"/>
              </a:rPr>
              <a:t>Example: University of Strathclyde academic promotion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8"/>
              </a:rPr>
              <a:t>Example: Trinity College Dublin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9"/>
              </a:rPr>
              <a:t>Example: Royal Institute of Technology</a:t>
            </a:r>
            <a:endParaRPr lang="en-GB" dirty="0"/>
          </a:p>
          <a:p>
            <a:endParaRPr lang="en-GB" dirty="0"/>
          </a:p>
          <a:p>
            <a:r>
              <a:rPr lang="en-GB" dirty="0"/>
              <a:t>Example: TUS</a:t>
            </a:r>
          </a:p>
        </p:txBody>
      </p:sp>
    </p:spTree>
    <p:extLst>
      <p:ext uri="{BB962C8B-B14F-4D97-AF65-F5344CB8AC3E}">
        <p14:creationId xmlns:p14="http://schemas.microsoft.com/office/powerpoint/2010/main" val="613450350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5AE09B-F02E-4A8A-98F0-B6016EA31B8E}">
  <we:reference id="3e0fcce7-415c-4081-926c-b4e449c650e4" version="1.1.0.2" store="EXCatalog" storeType="EXCatalog"/>
  <we:alternateReferences>
    <we:reference id="WA200004709" version="1.1.0.2" store="en-IE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566</TotalTime>
  <Words>183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Corbel</vt:lpstr>
      <vt:lpstr>Wingdings 2</vt:lpstr>
      <vt:lpstr>Frame</vt:lpstr>
      <vt:lpstr>Ethical misconduct case studies and competing motivations in the Academy</vt:lpstr>
      <vt:lpstr>Infamous and contemporary cases of academic misconduct and their consequences</vt:lpstr>
      <vt:lpstr>Activity  Reading sections of Science Fictions by Stuart Ritchie</vt:lpstr>
      <vt:lpstr>PowerPoint Presentation</vt:lpstr>
      <vt:lpstr>Differing structures and processes for career advancement in higher education internationally</vt:lpstr>
      <vt:lpstr>Academic promotion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roles of higher education institutions and academics</dc:title>
  <dc:creator>Jeffrey Buckley</dc:creator>
  <cp:lastModifiedBy>Jeffrey Buckley</cp:lastModifiedBy>
  <cp:revision>6</cp:revision>
  <dcterms:created xsi:type="dcterms:W3CDTF">2024-02-12T14:49:44Z</dcterms:created>
  <dcterms:modified xsi:type="dcterms:W3CDTF">2025-09-02T13:05:59Z</dcterms:modified>
</cp:coreProperties>
</file>